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23"/>
  </p:notesMasterIdLst>
  <p:handoutMasterIdLst>
    <p:handoutMasterId r:id="rId24"/>
  </p:handoutMasterIdLst>
  <p:sldIdLst>
    <p:sldId id="278" r:id="rId5"/>
    <p:sldId id="282" r:id="rId6"/>
    <p:sldId id="271" r:id="rId7"/>
    <p:sldId id="283" r:id="rId8"/>
    <p:sldId id="285" r:id="rId9"/>
    <p:sldId id="284" r:id="rId10"/>
    <p:sldId id="286" r:id="rId11"/>
    <p:sldId id="287" r:id="rId12"/>
    <p:sldId id="293" r:id="rId13"/>
    <p:sldId id="294" r:id="rId14"/>
    <p:sldId id="296" r:id="rId15"/>
    <p:sldId id="297" r:id="rId16"/>
    <p:sldId id="288" r:id="rId17"/>
    <p:sldId id="289" r:id="rId18"/>
    <p:sldId id="290" r:id="rId19"/>
    <p:sldId id="291" r:id="rId20"/>
    <p:sldId id="298"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A3B715-63D5-4BB8-AE76-238AB13B9940}">
          <p14:sldIdLst>
            <p14:sldId id="278"/>
            <p14:sldId id="282"/>
            <p14:sldId id="271"/>
            <p14:sldId id="283"/>
            <p14:sldId id="285"/>
            <p14:sldId id="284"/>
            <p14:sldId id="286"/>
            <p14:sldId id="287"/>
            <p14:sldId id="293"/>
            <p14:sldId id="294"/>
            <p14:sldId id="296"/>
            <p14:sldId id="297"/>
            <p14:sldId id="288"/>
            <p14:sldId id="289"/>
            <p14:sldId id="290"/>
            <p14:sldId id="291"/>
            <p14:sldId id="298"/>
            <p14:sldId id="292"/>
          </p14:sldIdLst>
        </p14:section>
      </p14:sectionLst>
    </p:ex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57" autoAdjust="0"/>
    <p:restoredTop sz="95033" autoAdjust="0"/>
  </p:normalViewPr>
  <p:slideViewPr>
    <p:cSldViewPr snapToGrid="0">
      <p:cViewPr>
        <p:scale>
          <a:sx n="75" d="100"/>
          <a:sy n="75" d="100"/>
        </p:scale>
        <p:origin x="730" y="43"/>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8/6/2024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8/6/2024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433056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307048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AF00E9-A49D-4007-B3B9-A3783809E505}" type="slidenum">
              <a:rPr lang="en-US" smtClean="0"/>
              <a:t>17</a:t>
            </a:fld>
            <a:endParaRPr lang="en-US" dirty="0"/>
          </a:p>
        </p:txBody>
      </p:sp>
    </p:spTree>
    <p:extLst>
      <p:ext uri="{BB962C8B-B14F-4D97-AF65-F5344CB8AC3E}">
        <p14:creationId xmlns:p14="http://schemas.microsoft.com/office/powerpoint/2010/main" val="81688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8541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806055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5885986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352056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48338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45384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dirty="0"/>
              <a:t>Click icon to add picture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93470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91404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1272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8891103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dirty="0"/>
              <a:t>Click icon to add picture</a:t>
            </a:r>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85220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51486218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550863" y="550801"/>
            <a:ext cx="11090275" cy="1237360"/>
          </a:xfrm>
        </p:spPr>
        <p:txBody>
          <a:bodyPr anchor="t" anchorCtr="0">
            <a:noAutofit/>
          </a:bodyPr>
          <a:lstStyle>
            <a:lvl1pP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53720" y="1917065"/>
            <a:ext cx="2921000" cy="4297680"/>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hasCustomPrompt="1"/>
          </p:nvPr>
        </p:nvSpPr>
        <p:spPr>
          <a:xfrm>
            <a:off x="4048759" y="1917065"/>
            <a:ext cx="7591799" cy="4297680"/>
          </a:xfrm>
        </p:spPr>
        <p:txBody>
          <a:bodyPr>
            <a:normAutofit/>
          </a:bodyPr>
          <a:lstStyle>
            <a:lvl1pPr>
              <a:defRPr sz="2000">
                <a:solidFill>
                  <a:schemeClr val="tx1"/>
                </a:solidFill>
              </a:defRPr>
            </a:lvl1pPr>
          </a:lstStyle>
          <a:p>
            <a:r>
              <a:rPr lang="en-US" dirty="0"/>
              <a:t>Click icon to insert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36318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488315"/>
            <a:ext cx="11090274" cy="1332000"/>
          </a:xfrm>
        </p:spPr>
        <p:txBody>
          <a:bodyPr>
            <a:normAutofit/>
          </a:bodyPr>
          <a:lstStyle>
            <a:lvl1pPr>
              <a:lnSpc>
                <a:spcPct val="100000"/>
              </a:lnSpc>
              <a:defRPr sz="4000"/>
            </a:lvl1pPr>
          </a:lstStyle>
          <a:p>
            <a:r>
              <a:rPr lang="en-US" dirty="0"/>
              <a:t>Click to add title</a:t>
            </a:r>
          </a:p>
        </p:txBody>
      </p:sp>
      <p:grpSp>
        <p:nvGrpSpPr>
          <p:cNvPr id="11" name="Group 10">
            <a:extLst>
              <a:ext uri="{FF2B5EF4-FFF2-40B4-BE49-F238E27FC236}">
                <a16:creationId xmlns:a16="http://schemas.microsoft.com/office/drawing/2014/main" id="{6EFC6ED4-22DD-0C3B-D15A-218307AB6DF2}"/>
              </a:ext>
              <a:ext uri="{C183D7F6-B498-43B3-948B-1728B52AA6E4}">
                <adec:decorative xmlns:adec="http://schemas.microsoft.com/office/drawing/2017/decorative" val="1"/>
              </a:ext>
            </a:extLst>
          </p:cNvPr>
          <p:cNvGrpSpPr/>
          <p:nvPr userDrawn="1"/>
        </p:nvGrpSpPr>
        <p:grpSpPr>
          <a:xfrm>
            <a:off x="10379261" y="2030035"/>
            <a:ext cx="1335600" cy="1262947"/>
            <a:chOff x="10145015" y="2343978"/>
            <a:chExt cx="1335600" cy="1262947"/>
          </a:xfrm>
        </p:grpSpPr>
        <p:sp>
          <p:nvSpPr>
            <p:cNvPr id="12" name="Freeform: Shape 25">
              <a:extLst>
                <a:ext uri="{FF2B5EF4-FFF2-40B4-BE49-F238E27FC236}">
                  <a16:creationId xmlns:a16="http://schemas.microsoft.com/office/drawing/2014/main" id="{E4CD0F67-4BE8-1120-FCAE-806F9E18DD5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59B74B85-E3CB-E24E-54C6-AB161411D93A}"/>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Freeform: Shape 21">
            <a:extLst>
              <a:ext uri="{FF2B5EF4-FFF2-40B4-BE49-F238E27FC236}">
                <a16:creationId xmlns:a16="http://schemas.microsoft.com/office/drawing/2014/main" id="{5781DEED-6608-D622-CA5E-C91FD8645ED6}"/>
              </a:ext>
              <a:ext uri="{C183D7F6-B498-43B3-948B-1728B52AA6E4}">
                <adec:decorative xmlns:adec="http://schemas.microsoft.com/office/drawing/2017/decorative" val="1"/>
              </a:ext>
            </a:extLst>
          </p:cNvPr>
          <p:cNvSpPr>
            <a:spLocks noChangeAspect="1"/>
          </p:cNvSpPr>
          <p:nvPr userDrawn="1"/>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1965095"/>
            <a:ext cx="5435600"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C4B946DE-F802-2F36-2789-09D7F8604081}"/>
              </a:ext>
            </a:extLst>
          </p:cNvPr>
          <p:cNvSpPr>
            <a:spLocks noGrp="1"/>
          </p:cNvSpPr>
          <p:nvPr>
            <p:ph sz="half" idx="13" hasCustomPrompt="1"/>
          </p:nvPr>
        </p:nvSpPr>
        <p:spPr>
          <a:xfrm>
            <a:off x="6301305" y="1965095"/>
            <a:ext cx="5339397" cy="3995650"/>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59507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50863" y="560961"/>
            <a:ext cx="11090275" cy="1186560"/>
          </a:xfrm>
        </p:spPr>
        <p:txBody>
          <a:bodyPr anchor="t" anchorCtr="0">
            <a:noAutofit/>
          </a:bodyPr>
          <a:lstStyle>
            <a:lvl1pPr>
              <a:defRPr sz="4000"/>
            </a:lvl1p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Content Placeholder 2">
            <a:extLst>
              <a:ext uri="{FF2B5EF4-FFF2-40B4-BE49-F238E27FC236}">
                <a16:creationId xmlns:a16="http://schemas.microsoft.com/office/drawing/2014/main" id="{2AC28186-3489-427F-79D0-B78444023624}"/>
              </a:ext>
            </a:extLst>
          </p:cNvPr>
          <p:cNvSpPr>
            <a:spLocks noGrp="1"/>
          </p:cNvSpPr>
          <p:nvPr>
            <p:ph sz="half" idx="1" hasCustomPrompt="1"/>
          </p:nvPr>
        </p:nvSpPr>
        <p:spPr>
          <a:xfrm>
            <a:off x="550861" y="1917064"/>
            <a:ext cx="11090275" cy="4297679"/>
          </a:xfrm>
        </p:spPr>
        <p:txBody>
          <a:bodyPr>
            <a:normAutofit/>
          </a:bodyPr>
          <a:lstStyle>
            <a:lvl1pPr marL="0" indent="0">
              <a:buNone/>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46553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743832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542331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8707378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455163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0012786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747346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2015793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7966943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05295584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6538452" y="662937"/>
            <a:ext cx="5515896" cy="5542025"/>
          </a:xfrm>
          <a:noFill/>
        </p:spPr>
        <p:txBody>
          <a:bodyPr anchor="ctr">
            <a:noAutofit/>
          </a:bodyPr>
          <a:lstStyle/>
          <a:p>
            <a:pPr algn="ctr"/>
            <a:r>
              <a:rPr lang="en-US" dirty="0"/>
              <a:t>Phishing awareness Training </a:t>
            </a: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pic>
        <p:nvPicPr>
          <p:cNvPr id="6" name="Picture Placeholder 13" descr="Data points digital background">
            <a:extLst>
              <a:ext uri="{FF2B5EF4-FFF2-40B4-BE49-F238E27FC236}">
                <a16:creationId xmlns:a16="http://schemas.microsoft.com/office/drawing/2014/main" id="{21FFAA79-D915-DC45-485F-3E3E8679E05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7936" r="7936"/>
          <a:stretch/>
        </p:blipFill>
        <p:spPr>
          <a:xfrm>
            <a:off x="9217" y="0"/>
            <a:ext cx="6251655" cy="6840717"/>
          </a:xfrm>
          <a:prstGeom prst="rect">
            <a:avLst/>
          </a:prstGeom>
        </p:spPr>
      </p:pic>
      <p:pic>
        <p:nvPicPr>
          <p:cNvPr id="7" name="Picture 2" descr="5 Real-Time Techniques to Detect Phishing Attack">
            <a:extLst>
              <a:ext uri="{FF2B5EF4-FFF2-40B4-BE49-F238E27FC236}">
                <a16:creationId xmlns:a16="http://schemas.microsoft.com/office/drawing/2014/main" id="{E3FD652F-CF2A-FF57-5537-AF8672059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01" y="662937"/>
            <a:ext cx="5958248" cy="51872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489F-2DF7-E0F9-603F-73B0B2FBC334}"/>
              </a:ext>
            </a:extLst>
          </p:cNvPr>
          <p:cNvSpPr>
            <a:spLocks noGrp="1"/>
          </p:cNvSpPr>
          <p:nvPr>
            <p:ph type="title"/>
          </p:nvPr>
        </p:nvSpPr>
        <p:spPr/>
        <p:txBody>
          <a:bodyPr>
            <a:normAutofit/>
          </a:bodyPr>
          <a:lstStyle/>
          <a:p>
            <a:r>
              <a:rPr lang="en-US" sz="3200" b="1" dirty="0">
                <a:latin typeface="Arial" panose="020B0604020202020204" pitchFamily="34" charset="0"/>
                <a:cs typeface="Arial" panose="020B0604020202020204" pitchFamily="34" charset="0"/>
              </a:rPr>
              <a:t>5. Vishing (Voice Phishing)</a:t>
            </a:r>
            <a:br>
              <a:rPr lang="en-US" sz="3200" b="1" dirty="0">
                <a:latin typeface="Arial" panose="020B0604020202020204" pitchFamily="34" charset="0"/>
                <a:cs typeface="Arial" panose="020B0604020202020204" pitchFamily="34" charset="0"/>
              </a:rPr>
            </a:br>
            <a:endParaRPr lang="en-IN" sz="3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0DE6088-F437-5E04-424A-384BFDB07D29}"/>
              </a:ext>
            </a:extLst>
          </p:cNvPr>
          <p:cNvSpPr txBox="1"/>
          <p:nvPr/>
        </p:nvSpPr>
        <p:spPr>
          <a:xfrm>
            <a:off x="550863" y="4272677"/>
            <a:ext cx="11179278" cy="2585323"/>
          </a:xfrm>
          <a:prstGeom prst="rect">
            <a:avLst/>
          </a:prstGeom>
          <a:noFill/>
        </p:spPr>
        <p:txBody>
          <a:bodyPr wrap="square">
            <a:spAutoFit/>
          </a:bodyPr>
          <a:lstStyle/>
          <a:p>
            <a:r>
              <a:rPr lang="en-US" dirty="0"/>
              <a:t>Phishing attacks carried out over the phone. Attackers impersonate legitimate entities to trick victims into revealing personal information or making fraudulent transactions.</a:t>
            </a:r>
          </a:p>
          <a:p>
            <a:pPr>
              <a:buFont typeface="Arial" panose="020B0604020202020204" pitchFamily="34" charset="0"/>
              <a:buChar char="•"/>
            </a:pPr>
            <a:r>
              <a:rPr lang="en-US" b="1" dirty="0"/>
              <a:t>Example</a:t>
            </a:r>
            <a:r>
              <a:rPr lang="en-US" dirty="0"/>
              <a:t>: A phone call from someone pretending to be from your bank, asking you to provide your account details for verification.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Prepare a Persuasive Script</a:t>
            </a:r>
            <a:r>
              <a:rPr kumimoji="0" lang="en-US" altLang="en-US" sz="1800" b="0" i="0" u="none" strike="noStrike" cap="none" normalizeH="0" baseline="0" dirty="0">
                <a:ln>
                  <a:noFill/>
                </a:ln>
                <a:solidFill>
                  <a:schemeClr val="tx1"/>
                </a:solidFill>
                <a:effectLst/>
                <a:latin typeface="Arial" panose="020B0604020202020204" pitchFamily="34" charset="0"/>
              </a:rPr>
              <a:t>: Develop a script that impersonates a trusted entity, such as a bank representative or customer service agent, and includes convincing details to gain the target’s trust.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Make the Phone Call and Extract Information</a:t>
            </a:r>
            <a:r>
              <a:rPr kumimoji="0" lang="en-US" altLang="en-US" sz="1800" b="0" i="0" u="none" strike="noStrike" cap="none" normalizeH="0" baseline="0" dirty="0">
                <a:ln>
                  <a:noFill/>
                </a:ln>
                <a:solidFill>
                  <a:schemeClr val="tx1"/>
                </a:solidFill>
                <a:effectLst/>
                <a:latin typeface="Arial" panose="020B0604020202020204" pitchFamily="34" charset="0"/>
              </a:rPr>
              <a:t>: Call the target, using the script to persuade them to provide sensitive information or perform actions, such as verifying account details or making transactions.</a:t>
            </a:r>
          </a:p>
          <a:p>
            <a:pPr>
              <a:buFont typeface="Arial" panose="020B0604020202020204" pitchFamily="34" charset="0"/>
              <a:buChar char="•"/>
            </a:pPr>
            <a:endParaRPr lang="en-US" dirty="0"/>
          </a:p>
        </p:txBody>
      </p:sp>
      <p:pic>
        <p:nvPicPr>
          <p:cNvPr id="9219" name="Picture 3" descr="What Is Voice Phishing? A Vishing Definition and Meaning">
            <a:extLst>
              <a:ext uri="{FF2B5EF4-FFF2-40B4-BE49-F238E27FC236}">
                <a16:creationId xmlns:a16="http://schemas.microsoft.com/office/drawing/2014/main" id="{AEF471C3-34D2-E606-F389-264C70A4D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2549" y="1022118"/>
            <a:ext cx="6546901" cy="32505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742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7722D4D-23CC-58E6-920A-8D24003CC20D}"/>
              </a:ext>
            </a:extLst>
          </p:cNvPr>
          <p:cNvSpPr txBox="1"/>
          <p:nvPr/>
        </p:nvSpPr>
        <p:spPr>
          <a:xfrm>
            <a:off x="689770" y="4886697"/>
            <a:ext cx="10479675" cy="1754326"/>
          </a:xfrm>
          <a:prstGeom prst="rect">
            <a:avLst/>
          </a:prstGeom>
          <a:noFill/>
        </p:spPr>
        <p:txBody>
          <a:bodyPr wrap="square">
            <a:spAutoFit/>
          </a:bodyPr>
          <a:lstStyle/>
          <a:p>
            <a:pPr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Arial" panose="020B0604020202020204" pitchFamily="34" charset="0"/>
              </a:rPr>
              <a:t>1.Create a Fake URL</a:t>
            </a:r>
            <a:r>
              <a:rPr kumimoji="0" lang="en-US" altLang="en-US" b="0" i="0" u="none" strike="noStrike" cap="none" normalizeH="0" baseline="0" dirty="0">
                <a:ln>
                  <a:noFill/>
                </a:ln>
                <a:solidFill>
                  <a:schemeClr val="tx1"/>
                </a:solidFill>
                <a:effectLst/>
                <a:latin typeface="Arial" panose="020B0604020202020204" pitchFamily="34" charset="0"/>
              </a:rPr>
              <a:t>: Design a malicious URL that closely resembles a legitimate website’s URL. This might involve slight misspellings, subdomains, or domain name variations to trick the user into believing it’s the real site.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Embed the Fake URL</a:t>
            </a:r>
            <a:r>
              <a:rPr kumimoji="0" lang="en-US" altLang="en-US" sz="1800" b="0" i="0" u="none" strike="noStrike" cap="none" normalizeH="0" baseline="0" dirty="0">
                <a:ln>
                  <a:noFill/>
                </a:ln>
                <a:solidFill>
                  <a:schemeClr val="tx1"/>
                </a:solidFill>
                <a:effectLst/>
                <a:latin typeface="Arial" panose="020B0604020202020204" pitchFamily="34" charset="0"/>
              </a:rPr>
              <a:t>: Insert the deceptive link into a phishing email, text message, or another communication. This link may direct the user to a counterfeit site designed to capture sensitive information or deliver malware.</a:t>
            </a:r>
          </a:p>
        </p:txBody>
      </p:sp>
      <p:sp>
        <p:nvSpPr>
          <p:cNvPr id="6" name="TextBox 5">
            <a:extLst>
              <a:ext uri="{FF2B5EF4-FFF2-40B4-BE49-F238E27FC236}">
                <a16:creationId xmlns:a16="http://schemas.microsoft.com/office/drawing/2014/main" id="{330B073E-84AB-FA10-60B6-04C4951691F8}"/>
              </a:ext>
            </a:extLst>
          </p:cNvPr>
          <p:cNvSpPr txBox="1"/>
          <p:nvPr/>
        </p:nvSpPr>
        <p:spPr>
          <a:xfrm>
            <a:off x="452284" y="216977"/>
            <a:ext cx="6096000" cy="584775"/>
          </a:xfrm>
          <a:prstGeom prst="rect">
            <a:avLst/>
          </a:prstGeom>
          <a:noFill/>
        </p:spPr>
        <p:txBody>
          <a:bodyPr wrap="square">
            <a:spAutoFit/>
          </a:bodyPr>
          <a:lstStyle/>
          <a:p>
            <a:r>
              <a:rPr lang="en-IN" sz="3200" b="1" dirty="0">
                <a:latin typeface="Arial" panose="020B0604020202020204" pitchFamily="34" charset="0"/>
                <a:cs typeface="Arial" panose="020B0604020202020204" pitchFamily="34" charset="0"/>
              </a:rPr>
              <a:t>6.Link Manipulation Phishing</a:t>
            </a:r>
          </a:p>
        </p:txBody>
      </p:sp>
      <p:pic>
        <p:nvPicPr>
          <p:cNvPr id="11266" name="Picture 2" descr="Phishing Scams: 8 Helpful Tips to Keep You Safe">
            <a:extLst>
              <a:ext uri="{FF2B5EF4-FFF2-40B4-BE49-F238E27FC236}">
                <a16:creationId xmlns:a16="http://schemas.microsoft.com/office/drawing/2014/main" id="{36B9AD76-E92F-8237-7929-5E9D8E769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997" y="1219589"/>
            <a:ext cx="5642100" cy="3276421"/>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1268" name="Picture 4" descr="Phishing 101 General Course | PPT">
            <a:extLst>
              <a:ext uri="{FF2B5EF4-FFF2-40B4-BE49-F238E27FC236}">
                <a16:creationId xmlns:a16="http://schemas.microsoft.com/office/drawing/2014/main" id="{6A71557F-6C7E-3B81-1F93-BE44F1918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67" y="1219589"/>
            <a:ext cx="4748981" cy="3276421"/>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406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Phishing Variations: Pharming | Infosec">
            <a:extLst>
              <a:ext uri="{FF2B5EF4-FFF2-40B4-BE49-F238E27FC236}">
                <a16:creationId xmlns:a16="http://schemas.microsoft.com/office/drawing/2014/main" id="{684D14CA-70F2-CE4A-3288-9C4E07231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10680"/>
            <a:ext cx="5577840" cy="29724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3" descr="What is Pharming? Definition, Examples, Protection">
            <a:extLst>
              <a:ext uri="{FF2B5EF4-FFF2-40B4-BE49-F238E27FC236}">
                <a16:creationId xmlns:a16="http://schemas.microsoft.com/office/drawing/2014/main" id="{82BA42F9-795B-B412-C8DB-8D7F51565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41" y="1310680"/>
            <a:ext cx="5027930" cy="2972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6DCEF5-3E35-E166-DF04-6A752675E800}"/>
              </a:ext>
            </a:extLst>
          </p:cNvPr>
          <p:cNvSpPr txBox="1"/>
          <p:nvPr/>
        </p:nvSpPr>
        <p:spPr>
          <a:xfrm>
            <a:off x="3048000" y="3244334"/>
            <a:ext cx="6096000" cy="369332"/>
          </a:xfrm>
          <a:prstGeom prst="rect">
            <a:avLst/>
          </a:prstGeom>
          <a:noFill/>
        </p:spPr>
        <p:txBody>
          <a:bodyPr wrap="square">
            <a:spAutoFit/>
          </a:bodyPr>
          <a:lstStyle/>
          <a:p>
            <a:r>
              <a:rPr lang="en-IN" b="1" dirty="0"/>
              <a:t>Pharming</a:t>
            </a:r>
            <a:endParaRPr lang="en-IN" dirty="0"/>
          </a:p>
        </p:txBody>
      </p:sp>
      <p:sp>
        <p:nvSpPr>
          <p:cNvPr id="8" name="TextBox 7">
            <a:extLst>
              <a:ext uri="{FF2B5EF4-FFF2-40B4-BE49-F238E27FC236}">
                <a16:creationId xmlns:a16="http://schemas.microsoft.com/office/drawing/2014/main" id="{66DE92CD-35EB-68CB-C80D-35A96516F21D}"/>
              </a:ext>
            </a:extLst>
          </p:cNvPr>
          <p:cNvSpPr txBox="1"/>
          <p:nvPr/>
        </p:nvSpPr>
        <p:spPr>
          <a:xfrm>
            <a:off x="652041" y="348783"/>
            <a:ext cx="6096000" cy="584775"/>
          </a:xfrm>
          <a:prstGeom prst="rect">
            <a:avLst/>
          </a:prstGeom>
          <a:noFill/>
        </p:spPr>
        <p:txBody>
          <a:bodyPr wrap="square">
            <a:spAutoFit/>
          </a:bodyPr>
          <a:lstStyle/>
          <a:p>
            <a:r>
              <a:rPr lang="en-IN" sz="3200" b="1" dirty="0">
                <a:latin typeface="Arial" panose="020B0604020202020204" pitchFamily="34" charset="0"/>
                <a:cs typeface="Arial" panose="020B0604020202020204" pitchFamily="34" charset="0"/>
              </a:rPr>
              <a:t>7.Pharming</a:t>
            </a:r>
            <a:endParaRPr lang="en-IN" sz="32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8136D98-3239-698E-5D52-83897F4E0ACE}"/>
              </a:ext>
            </a:extLst>
          </p:cNvPr>
          <p:cNvSpPr txBox="1"/>
          <p:nvPr/>
        </p:nvSpPr>
        <p:spPr>
          <a:xfrm>
            <a:off x="457200" y="4947155"/>
            <a:ext cx="1121664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Attackers redirect users from legitimate websites to fraudulent ones, often through DNS manipulation or malware. The fake sites are designed to capture login credentials and other sensitive information.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Example</a:t>
            </a:r>
            <a:r>
              <a:rPr kumimoji="0" lang="en-US" altLang="en-US" sz="1800" b="0" i="0" u="none" strike="noStrike" cap="none" normalizeH="0" baseline="0" dirty="0">
                <a:ln>
                  <a:noFill/>
                </a:ln>
                <a:solidFill>
                  <a:schemeClr val="tx1"/>
                </a:solidFill>
                <a:effectLst/>
                <a:latin typeface="Arial" panose="020B0604020202020204" pitchFamily="34" charset="0"/>
              </a:rPr>
              <a:t>: Visiting what looks like your bank’s website but is actually a fake site set up to steal your login credentials. </a:t>
            </a:r>
          </a:p>
        </p:txBody>
      </p:sp>
    </p:spTree>
    <p:extLst>
      <p:ext uri="{BB962C8B-B14F-4D97-AF65-F5344CB8AC3E}">
        <p14:creationId xmlns:p14="http://schemas.microsoft.com/office/powerpoint/2010/main" val="3750896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nchor="b"/>
          <a:lstStyle/>
          <a:p>
            <a:pPr algn="ctr"/>
            <a:r>
              <a:rPr lang="en-IN" dirty="0"/>
              <a:t>.Recognizing Phishing Emails</a:t>
            </a:r>
            <a:endParaRPr lang="en-US" dirty="0"/>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noFill/>
        </p:spPr>
        <p:txBody>
          <a:bodyPr vert="horz" lIns="91440" tIns="45720" rIns="91440" bIns="45720" rtlCol="0" anchor="t">
            <a:normAutofit/>
          </a:bodyPr>
          <a:lstStyle/>
          <a:p>
            <a:pPr algn="l"/>
            <a:r>
              <a:rPr lang="en-US" b="1" dirty="0"/>
              <a:t>Common Signs of Phishing Emails</a:t>
            </a:r>
            <a:endParaRPr lang="en-US" dirty="0"/>
          </a:p>
          <a:p>
            <a:pPr algn="l">
              <a:buFont typeface="Arial" panose="020B0604020202020204" pitchFamily="34" charset="0"/>
              <a:buChar char="•"/>
            </a:pPr>
            <a:r>
              <a:rPr lang="en-US" dirty="0"/>
              <a:t>   Unusual sender addresses</a:t>
            </a:r>
          </a:p>
          <a:p>
            <a:pPr algn="l">
              <a:buFont typeface="Arial" panose="020B0604020202020204" pitchFamily="34" charset="0"/>
              <a:buChar char="•"/>
            </a:pPr>
            <a:r>
              <a:rPr lang="en-US" dirty="0"/>
              <a:t>   Generic greetings</a:t>
            </a:r>
          </a:p>
          <a:p>
            <a:pPr algn="l">
              <a:buFont typeface="Arial" panose="020B0604020202020204" pitchFamily="34" charset="0"/>
              <a:buChar char="•"/>
            </a:pPr>
            <a:r>
              <a:rPr lang="en-US" dirty="0"/>
              <a:t>   Urgent or threatening language</a:t>
            </a:r>
          </a:p>
          <a:p>
            <a:pPr algn="l">
              <a:buFont typeface="Arial" panose="020B0604020202020204" pitchFamily="34" charset="0"/>
              <a:buChar char="•"/>
            </a:pPr>
            <a:r>
              <a:rPr lang="en-US" dirty="0"/>
              <a:t>    Suspicious links or attachments</a:t>
            </a:r>
          </a:p>
          <a:p>
            <a:endParaRPr lang="en-US" dirty="0"/>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14523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408623" y="215521"/>
            <a:ext cx="11090275" cy="1237360"/>
          </a:xfrm>
          <a:noFill/>
        </p:spPr>
        <p:txBody>
          <a:bodyPr anchor="t">
            <a:noAutofit/>
          </a:bodyPr>
          <a:lstStyle/>
          <a:p>
            <a:r>
              <a:rPr lang="en-US" sz="3200" dirty="0">
                <a:latin typeface="Arial" panose="020B0604020202020204" pitchFamily="34" charset="0"/>
                <a:cs typeface="Arial" panose="020B0604020202020204" pitchFamily="34" charset="0"/>
              </a:rPr>
              <a:t>Tips to protect yourself from phishing attacks</a:t>
            </a:r>
          </a:p>
        </p:txBody>
      </p:sp>
      <p:sp>
        <p:nvSpPr>
          <p:cNvPr id="10" name="TextBox 9">
            <a:extLst>
              <a:ext uri="{FF2B5EF4-FFF2-40B4-BE49-F238E27FC236}">
                <a16:creationId xmlns:a16="http://schemas.microsoft.com/office/drawing/2014/main" id="{1F0D7A9F-E318-27CC-C253-ECDED0A21F0D}"/>
              </a:ext>
            </a:extLst>
          </p:cNvPr>
          <p:cNvSpPr txBox="1"/>
          <p:nvPr/>
        </p:nvSpPr>
        <p:spPr>
          <a:xfrm>
            <a:off x="50800" y="1033929"/>
            <a:ext cx="11978640" cy="4247317"/>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Be Skeptical of Unexpected Communications</a:t>
            </a:r>
            <a:r>
              <a:rPr kumimoji="0" lang="en-US" altLang="en-US" sz="1800" b="0" i="0" u="none" strike="noStrike" cap="none" normalizeH="0" baseline="0" dirty="0">
                <a:ln>
                  <a:noFill/>
                </a:ln>
                <a:solidFill>
                  <a:schemeClr val="tx1"/>
                </a:solidFill>
                <a:effectLst/>
                <a:latin typeface="Arial" panose="020B0604020202020204" pitchFamily="34" charset="0"/>
              </a:rPr>
              <a:t>: Avoid clicking on links or downloading attachments from unknown or unexpected emails, messages, or phone calls.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Verify the Sender</a:t>
            </a:r>
            <a:r>
              <a:rPr kumimoji="0" lang="en-US" altLang="en-US" sz="1800" b="0" i="0" u="none" strike="noStrike" cap="none" normalizeH="0" baseline="0" dirty="0">
                <a:ln>
                  <a:noFill/>
                </a:ln>
                <a:solidFill>
                  <a:schemeClr val="tx1"/>
                </a:solidFill>
                <a:effectLst/>
                <a:latin typeface="Arial" panose="020B0604020202020204" pitchFamily="34" charset="0"/>
              </a:rPr>
              <a:t>: Check the sender’s email address or phone number carefully. Legitimate organizations usually use official domains and contact information.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Hover Over Links</a:t>
            </a:r>
            <a:r>
              <a:rPr kumimoji="0" lang="en-US" altLang="en-US" sz="1800" b="0" i="0" u="none" strike="noStrike" cap="none" normalizeH="0" baseline="0" dirty="0">
                <a:ln>
                  <a:noFill/>
                </a:ln>
                <a:solidFill>
                  <a:schemeClr val="tx1"/>
                </a:solidFill>
                <a:effectLst/>
                <a:latin typeface="Arial" panose="020B0604020202020204" pitchFamily="34" charset="0"/>
              </a:rPr>
              <a:t>: Hover your mouse over links to preview the URL before clicking. Ensure it matches the expected destination and is not a misspelled or unfamiliar domain.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Use Two-Factor Authentication (2FA)</a:t>
            </a:r>
            <a:r>
              <a:rPr kumimoji="0" lang="en-US" altLang="en-US" sz="1800" b="0" i="0" u="none" strike="noStrike" cap="none" normalizeH="0" baseline="0" dirty="0">
                <a:ln>
                  <a:noFill/>
                </a:ln>
                <a:solidFill>
                  <a:schemeClr val="tx1"/>
                </a:solidFill>
                <a:effectLst/>
                <a:latin typeface="Arial" panose="020B0604020202020204" pitchFamily="34" charset="0"/>
              </a:rPr>
              <a:t>: Enable 2FA on your accounts to add an extra layer of security. Even if credentials are compromised, 2FA can prevent unauthorized access.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Keep Software Updated</a:t>
            </a:r>
            <a:r>
              <a:rPr kumimoji="0" lang="en-US" altLang="en-US" sz="1800" b="0" i="0" u="none" strike="noStrike" cap="none" normalizeH="0" baseline="0" dirty="0">
                <a:ln>
                  <a:noFill/>
                </a:ln>
                <a:solidFill>
                  <a:schemeClr val="tx1"/>
                </a:solidFill>
                <a:effectLst/>
                <a:latin typeface="Arial" panose="020B0604020202020204" pitchFamily="34" charset="0"/>
              </a:rPr>
              <a:t>: Regularly update your operating system, browsers, and security software to protect against vulnerabilities and threats.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5AD9C4A-1253-24BA-DBB1-C831ADEAAEAA}"/>
              </a:ext>
            </a:extLst>
          </p:cNvPr>
          <p:cNvSpPr txBox="1"/>
          <p:nvPr/>
        </p:nvSpPr>
        <p:spPr>
          <a:xfrm>
            <a:off x="50800" y="5119628"/>
            <a:ext cx="11978640" cy="1754326"/>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6.   Educate Yourself and Others</a:t>
            </a:r>
            <a:r>
              <a:rPr kumimoji="0" lang="en-US" altLang="en-US" b="0" i="0" u="none" strike="noStrike" cap="none" normalizeH="0" baseline="0" dirty="0">
                <a:ln>
                  <a:noFill/>
                </a:ln>
                <a:solidFill>
                  <a:schemeClr val="tx1"/>
                </a:solidFill>
                <a:effectLst/>
                <a:latin typeface="Arial" panose="020B0604020202020204" pitchFamily="34" charset="0"/>
              </a:rPr>
              <a:t>:</a:t>
            </a:r>
            <a:r>
              <a:rPr lang="en-US" altLang="en-US" dirty="0">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Stay informed about common phishing tactics and educate others. Regular training can help recognize and avoid phishing attempts.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7.   Use Security Software</a:t>
            </a:r>
            <a:r>
              <a:rPr kumimoji="0" lang="en-US" altLang="en-US" sz="1800" b="0" i="0" u="none" strike="noStrike" cap="none" normalizeH="0" baseline="0" dirty="0">
                <a:ln>
                  <a:noFill/>
                </a:ln>
                <a:solidFill>
                  <a:schemeClr val="tx1"/>
                </a:solidFill>
                <a:effectLst/>
                <a:latin typeface="Arial" panose="020B0604020202020204" pitchFamily="34" charset="0"/>
              </a:rPr>
              <a:t>: Install and maintain reputable antivirus and anti-malware software to detect and block phishing threats.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440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225555-0139-13AE-B8E0-DB70E8F22C43}"/>
              </a:ext>
            </a:extLst>
          </p:cNvPr>
          <p:cNvSpPr txBox="1"/>
          <p:nvPr/>
        </p:nvSpPr>
        <p:spPr>
          <a:xfrm>
            <a:off x="111760" y="197346"/>
            <a:ext cx="11755120" cy="6463308"/>
          </a:xfrm>
          <a:prstGeom prst="rect">
            <a:avLst/>
          </a:prstGeom>
          <a:noFill/>
        </p:spPr>
        <p:txBody>
          <a:bodyPr wrap="square">
            <a:spAutoFit/>
          </a:bodyPr>
          <a:lstStyle/>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Check for Secure Websites</a:t>
            </a:r>
            <a:r>
              <a:rPr kumimoji="0" lang="en-US" altLang="en-US" sz="1800" b="0" i="0" u="none" strike="noStrike" cap="none" normalizeH="0" baseline="0" dirty="0">
                <a:ln>
                  <a:noFill/>
                </a:ln>
                <a:solidFill>
                  <a:schemeClr val="tx1"/>
                </a:solidFill>
                <a:effectLst/>
                <a:latin typeface="Arial" panose="020B0604020202020204" pitchFamily="34" charset="0"/>
              </a:rPr>
              <a:t>: Ensure websites are secure by looking for “https” in the URL and a padlock icon in the browser’s address bar before entering sensitive information. </a:t>
            </a: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Be Cautious with Personal Information</a:t>
            </a:r>
            <a:r>
              <a:rPr kumimoji="0" lang="en-US" altLang="en-US" sz="1800" b="0" i="0" u="none" strike="noStrike" cap="none" normalizeH="0" baseline="0" dirty="0">
                <a:ln>
                  <a:noFill/>
                </a:ln>
                <a:solidFill>
                  <a:schemeClr val="tx1"/>
                </a:solidFill>
                <a:effectLst/>
                <a:latin typeface="Arial" panose="020B0604020202020204" pitchFamily="34" charset="0"/>
              </a:rPr>
              <a:t>: Avoid sharing personal information or login credentials over email or phone unless you are certain of the recipient’s legitimacy.</a:t>
            </a: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Report Suspicious Activity</a:t>
            </a:r>
            <a:r>
              <a:rPr kumimoji="0" lang="en-US" altLang="en-US" sz="1800" b="0" i="0" u="none" strike="noStrike" cap="none" normalizeH="0" baseline="0" dirty="0">
                <a:ln>
                  <a:noFill/>
                </a:ln>
                <a:solidFill>
                  <a:schemeClr val="tx1"/>
                </a:solidFill>
                <a:effectLst/>
                <a:latin typeface="Arial" panose="020B0604020202020204" pitchFamily="34" charset="0"/>
              </a:rPr>
              <a:t>: Report suspected phishing attempts to your IT department, email provider, or relevant authorities to help prevent further attacks.</a:t>
            </a: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Educate Yourself and Others</a:t>
            </a:r>
            <a:r>
              <a:rPr kumimoji="0" lang="en-US" altLang="en-US" sz="1800" b="0" i="0" u="none" strike="noStrike" cap="none" normalizeH="0" baseline="0" dirty="0">
                <a:ln>
                  <a:noFill/>
                </a:ln>
                <a:solidFill>
                  <a:schemeClr val="tx1"/>
                </a:solidFill>
                <a:effectLst/>
                <a:latin typeface="Arial" panose="020B0604020202020204" pitchFamily="34" charset="0"/>
              </a:rPr>
              <a:t>: Stay informed about common phishing tactics and educate others. Regular training can help recognize and avoid phishing attempts.</a:t>
            </a: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Use Security Software</a:t>
            </a:r>
            <a:r>
              <a:rPr kumimoji="0" lang="en-US" altLang="en-US" sz="1800" b="0" i="0" u="none" strike="noStrike" cap="none" normalizeH="0" baseline="0" dirty="0">
                <a:ln>
                  <a:noFill/>
                </a:ln>
                <a:solidFill>
                  <a:schemeClr val="tx1"/>
                </a:solidFill>
                <a:effectLst/>
                <a:latin typeface="Arial" panose="020B0604020202020204" pitchFamily="34" charset="0"/>
              </a:rPr>
              <a:t>: Install and maintain reputable antivirus and anti-malware software to detect and block phishing threats.</a:t>
            </a: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Check for Secure Websites</a:t>
            </a:r>
            <a:r>
              <a:rPr kumimoji="0" lang="en-US" altLang="en-US" sz="1800" b="0" i="0" u="none" strike="noStrike" cap="none" normalizeH="0" baseline="0" dirty="0">
                <a:ln>
                  <a:noFill/>
                </a:ln>
                <a:solidFill>
                  <a:schemeClr val="tx1"/>
                </a:solidFill>
                <a:effectLst/>
                <a:latin typeface="Arial" panose="020B0604020202020204" pitchFamily="34" charset="0"/>
              </a:rPr>
              <a:t>: Ensure websites are secure by looking for “https” in the URL and a padlock icon in the browser’s address bar before entering sensitive information.</a:t>
            </a: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Be Cautious with Personal Information</a:t>
            </a:r>
            <a:r>
              <a:rPr kumimoji="0" lang="en-US" altLang="en-US" sz="1800" b="0" i="0" u="none" strike="noStrike" cap="none" normalizeH="0" baseline="0" dirty="0">
                <a:ln>
                  <a:noFill/>
                </a:ln>
                <a:solidFill>
                  <a:schemeClr val="tx1"/>
                </a:solidFill>
                <a:effectLst/>
                <a:latin typeface="Arial" panose="020B0604020202020204" pitchFamily="34" charset="0"/>
              </a:rPr>
              <a:t>: Avoid sharing personal information or login credentials over email or phone unless you are certain of the recipient’s legitimacy.</a:t>
            </a: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Pct val="93000"/>
              <a:buFont typeface="+mj-lt"/>
              <a:buAutoNum type="arabicPeriod" startAt="8"/>
              <a:tabLst/>
            </a:pPr>
            <a:r>
              <a:rPr kumimoji="0" lang="en-US" altLang="en-US" sz="1800" b="1" i="0" u="none" strike="noStrike" cap="none" normalizeH="0" baseline="0" dirty="0">
                <a:ln>
                  <a:noFill/>
                </a:ln>
                <a:solidFill>
                  <a:schemeClr val="tx1"/>
                </a:solidFill>
                <a:effectLst/>
                <a:latin typeface="Arial" panose="020B0604020202020204" pitchFamily="34" charset="0"/>
              </a:rPr>
              <a:t>Report Suspicious Activity</a:t>
            </a:r>
            <a:r>
              <a:rPr kumimoji="0" lang="en-US" altLang="en-US" sz="1800" b="0" i="0" u="none" strike="noStrike" cap="none" normalizeH="0" baseline="0" dirty="0">
                <a:ln>
                  <a:noFill/>
                </a:ln>
                <a:solidFill>
                  <a:schemeClr val="tx1"/>
                </a:solidFill>
                <a:effectLst/>
                <a:latin typeface="Arial" panose="020B0604020202020204" pitchFamily="34" charset="0"/>
              </a:rPr>
              <a:t>: Report suspected phishing attempts to your IT department, email provider, or relevant authorities to help prevent further attacks.</a:t>
            </a:r>
          </a:p>
        </p:txBody>
      </p:sp>
    </p:spTree>
    <p:extLst>
      <p:ext uri="{BB962C8B-B14F-4D97-AF65-F5344CB8AC3E}">
        <p14:creationId xmlns:p14="http://schemas.microsoft.com/office/powerpoint/2010/main" val="118667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231583" y="322729"/>
            <a:ext cx="11090275" cy="1186560"/>
          </a:xfrm>
          <a:noFill/>
        </p:spPr>
        <p:txBody>
          <a:bodyPr anchor="t"/>
          <a:lstStyle/>
          <a:p>
            <a:r>
              <a:rPr lang="en-US" dirty="0"/>
              <a:t>what to do if u receive a phishing phone call</a:t>
            </a:r>
          </a:p>
        </p:txBody>
      </p:sp>
      <p:sp>
        <p:nvSpPr>
          <p:cNvPr id="6" name="TextBox 5">
            <a:extLst>
              <a:ext uri="{FF2B5EF4-FFF2-40B4-BE49-F238E27FC236}">
                <a16:creationId xmlns:a16="http://schemas.microsoft.com/office/drawing/2014/main" id="{10262651-B62D-4E40-6BF7-80184B427E76}"/>
              </a:ext>
            </a:extLst>
          </p:cNvPr>
          <p:cNvSpPr txBox="1"/>
          <p:nvPr/>
        </p:nvSpPr>
        <p:spPr>
          <a:xfrm>
            <a:off x="340360" y="1133792"/>
            <a:ext cx="6883400" cy="5401479"/>
          </a:xfrm>
          <a:prstGeom prst="rect">
            <a:avLst/>
          </a:prstGeom>
          <a:noFill/>
        </p:spPr>
        <p:txBody>
          <a:bodyPr wrap="square">
            <a:spAutoFit/>
          </a:bodyPr>
          <a:lstStyle/>
          <a:p>
            <a:pPr algn="just"/>
            <a:r>
              <a:rPr lang="en-US" sz="2300" dirty="0">
                <a:latin typeface="Arial" panose="020B0604020202020204" pitchFamily="34" charset="0"/>
                <a:cs typeface="Arial" panose="020B0604020202020204" pitchFamily="34" charset="0"/>
              </a:rPr>
              <a:t>     If you receive a phishing phone call:</a:t>
            </a:r>
          </a:p>
          <a:p>
            <a:endParaRPr lang="en-US" sz="2300" dirty="0">
              <a:latin typeface="Arial" panose="020B0604020202020204" pitchFamily="34" charset="0"/>
              <a:cs typeface="Arial" panose="020B0604020202020204" pitchFamily="34" charset="0"/>
            </a:endParaRPr>
          </a:p>
          <a:p>
            <a:pPr marL="457200" indent="-432000">
              <a:buFont typeface="+mj-lt"/>
              <a:buAutoNum type="arabicPeriod"/>
            </a:pPr>
            <a:r>
              <a:rPr lang="en-US" sz="2300" dirty="0">
                <a:latin typeface="Arial" panose="020B0604020202020204" pitchFamily="34" charset="0"/>
                <a:cs typeface="Arial" panose="020B0604020202020204" pitchFamily="34" charset="0"/>
              </a:rPr>
              <a:t>Hang Up : immediately to end the call.</a:t>
            </a:r>
          </a:p>
          <a:p>
            <a:pPr marL="457200" indent="-432000">
              <a:buFont typeface="+mj-lt"/>
              <a:buAutoNum type="arabicPeriod"/>
            </a:pPr>
            <a:r>
              <a:rPr lang="en-US" sz="2300" dirty="0">
                <a:latin typeface="Arial" panose="020B0604020202020204" pitchFamily="34" charset="0"/>
                <a:cs typeface="Arial" panose="020B0604020202020204" pitchFamily="34" charset="0"/>
              </a:rPr>
              <a:t>Do Not Share Personal Information during the call.</a:t>
            </a:r>
          </a:p>
          <a:p>
            <a:pPr marL="457200" indent="-432000">
              <a:buFont typeface="+mj-lt"/>
              <a:buAutoNum type="arabicPeriod"/>
            </a:pPr>
            <a:r>
              <a:rPr lang="en-US" sz="2300" b="1" dirty="0">
                <a:latin typeface="Arial" panose="020B0604020202020204" pitchFamily="34" charset="0"/>
                <a:cs typeface="Arial" panose="020B0604020202020204" pitchFamily="34" charset="0"/>
              </a:rPr>
              <a:t>Verify the Caller’s Identity:</a:t>
            </a:r>
            <a:r>
              <a:rPr lang="en-US" sz="2300" dirty="0">
                <a:latin typeface="Arial" panose="020B0604020202020204" pitchFamily="34" charset="0"/>
                <a:cs typeface="Arial" panose="020B0604020202020204" pitchFamily="34" charset="0"/>
              </a:rPr>
              <a:t> by contacting the organization directly using a known phone number.</a:t>
            </a:r>
          </a:p>
          <a:p>
            <a:pPr marL="457200" indent="-432000">
              <a:buFont typeface="+mj-lt"/>
              <a:buAutoNum type="arabicPeriod"/>
            </a:pPr>
            <a:r>
              <a:rPr lang="en-US" sz="2300" b="1" dirty="0">
                <a:latin typeface="Arial" panose="020B0604020202020204" pitchFamily="34" charset="0"/>
                <a:cs typeface="Arial" panose="020B0604020202020204" pitchFamily="34" charset="0"/>
              </a:rPr>
              <a:t>Report the Incident</a:t>
            </a:r>
            <a:r>
              <a:rPr lang="en-US" sz="2300" dirty="0">
                <a:latin typeface="Arial" panose="020B0604020202020204" pitchFamily="34" charset="0"/>
                <a:cs typeface="Arial" panose="020B0604020202020204" pitchFamily="34" charset="0"/>
              </a:rPr>
              <a:t> :to your IT department or relevant authorities.</a:t>
            </a:r>
          </a:p>
          <a:p>
            <a:pPr marL="457200" indent="-432000">
              <a:buFont typeface="+mj-lt"/>
              <a:buAutoNum type="arabicPeriod"/>
            </a:pPr>
            <a:r>
              <a:rPr lang="en-US" sz="2300" b="1" dirty="0">
                <a:latin typeface="Arial" panose="020B0604020202020204" pitchFamily="34" charset="0"/>
                <a:cs typeface="Arial" panose="020B0604020202020204" pitchFamily="34" charset="0"/>
              </a:rPr>
              <a:t>Block the Number:</a:t>
            </a:r>
            <a:r>
              <a:rPr lang="en-US" sz="2300" dirty="0">
                <a:latin typeface="Arial" panose="020B0604020202020204" pitchFamily="34" charset="0"/>
                <a:cs typeface="Arial" panose="020B0604020202020204" pitchFamily="34" charset="0"/>
              </a:rPr>
              <a:t> to prevent future calls.</a:t>
            </a:r>
          </a:p>
          <a:p>
            <a:pPr marL="457200" indent="-432000">
              <a:buFont typeface="+mj-lt"/>
              <a:buAutoNum type="arabicPeriod"/>
            </a:pPr>
            <a:r>
              <a:rPr lang="en-US" sz="2300" b="1" dirty="0">
                <a:latin typeface="Arial" panose="020B0604020202020204" pitchFamily="34" charset="0"/>
                <a:cs typeface="Arial" panose="020B0604020202020204" pitchFamily="34" charset="0"/>
              </a:rPr>
              <a:t>Monitor Your Accounts:</a:t>
            </a:r>
            <a:r>
              <a:rPr lang="en-US" sz="2300" dirty="0">
                <a:latin typeface="Arial" panose="020B0604020202020204" pitchFamily="34" charset="0"/>
                <a:cs typeface="Arial" panose="020B0604020202020204" pitchFamily="34" charset="0"/>
              </a:rPr>
              <a:t> for unusual activity and report it if necessary.</a:t>
            </a:r>
          </a:p>
          <a:p>
            <a:pPr marL="457200" indent="-432000">
              <a:buFont typeface="+mj-lt"/>
              <a:buAutoNum type="arabicPeriod"/>
            </a:pPr>
            <a:r>
              <a:rPr lang="en-US" sz="2300" b="1" dirty="0">
                <a:latin typeface="Arial" panose="020B0604020202020204" pitchFamily="34" charset="0"/>
                <a:cs typeface="Arial" panose="020B0604020202020204" pitchFamily="34" charset="0"/>
              </a:rPr>
              <a:t>Educate Yourself and Others:</a:t>
            </a:r>
            <a:r>
              <a:rPr lang="en-US" sz="2300" dirty="0">
                <a:latin typeface="Arial" panose="020B0604020202020204" pitchFamily="34" charset="0"/>
                <a:cs typeface="Arial" panose="020B0604020202020204" pitchFamily="34" charset="0"/>
              </a:rPr>
              <a:t> about phishing tactics to prevent further incidents.</a:t>
            </a:r>
          </a:p>
        </p:txBody>
      </p:sp>
      <p:pic>
        <p:nvPicPr>
          <p:cNvPr id="14344" name="Picture 8" descr="Phishing scam surge, aim at small business during holidays | Fox Business">
            <a:extLst>
              <a:ext uri="{FF2B5EF4-FFF2-40B4-BE49-F238E27FC236}">
                <a16:creationId xmlns:a16="http://schemas.microsoft.com/office/drawing/2014/main" id="{98511FF9-A84C-2C41-E4C1-EC2340317A7E}"/>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7223760" y="1574801"/>
            <a:ext cx="4744719" cy="40049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465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BE5CDB-02A9-3D35-4151-2B0759C402DD}"/>
              </a:ext>
            </a:extLst>
          </p:cNvPr>
          <p:cNvSpPr txBox="1"/>
          <p:nvPr/>
        </p:nvSpPr>
        <p:spPr>
          <a:xfrm>
            <a:off x="1330960" y="2300516"/>
            <a:ext cx="9814560" cy="2862322"/>
          </a:xfrm>
          <a:prstGeom prst="rect">
            <a:avLst/>
          </a:prstGeom>
          <a:noFill/>
        </p:spPr>
        <p:txBody>
          <a:bodyPr wrap="square">
            <a:spAutoFit/>
          </a:bodyPr>
          <a:lstStyle/>
          <a:p>
            <a:pPr algn="ctr"/>
            <a:r>
              <a:rPr lang="en-IN" sz="2000" dirty="0">
                <a:latin typeface="Arial" panose="020B0604020202020204" pitchFamily="34" charset="0"/>
                <a:cs typeface="Arial" panose="020B0604020202020204" pitchFamily="34" charset="0"/>
              </a:rPr>
              <a:t>By understanding phishing and its tactics, you can better protect yourself and your organization. Stay vigilant, report suspicious activities, and continuously educate yourself on cybersecurity. Together, we can create a safer digital environment.</a:t>
            </a:r>
          </a:p>
          <a:p>
            <a:pPr algn="ctr"/>
            <a:r>
              <a:rPr lang="en-US" sz="2000" dirty="0">
                <a:latin typeface="Arial" panose="020B0604020202020204" pitchFamily="34" charset="0"/>
                <a:cs typeface="Arial" panose="020B0604020202020204" pitchFamily="34" charset="0"/>
              </a:rPr>
              <a:t>Phishing attacks pose a serious threat by tricking individuals into revealing sensitive information. To protect yourself, recognize common phishing tactics, use preventive measures like two-factor authentication, and respond appropriately by reporting suspicious activity. Staying informed and vigilant helps safeguard against these attacks and enhances overall security.</a:t>
            </a:r>
            <a:endParaRPr lang="en-IN" sz="2000" dirty="0">
              <a:latin typeface="Arial" panose="020B0604020202020204" pitchFamily="34" charset="0"/>
              <a:cs typeface="Arial" panose="020B0604020202020204" pitchFamily="34" charset="0"/>
            </a:endParaRPr>
          </a:p>
          <a:p>
            <a:endParaRPr lang="en-IN" sz="2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6981060-D26D-7A49-BCD4-054343A5E279}"/>
              </a:ext>
            </a:extLst>
          </p:cNvPr>
          <p:cNvSpPr txBox="1"/>
          <p:nvPr/>
        </p:nvSpPr>
        <p:spPr>
          <a:xfrm>
            <a:off x="2885440" y="556236"/>
            <a:ext cx="6096000" cy="830997"/>
          </a:xfrm>
          <a:prstGeom prst="rect">
            <a:avLst/>
          </a:prstGeom>
          <a:noFill/>
        </p:spPr>
        <p:txBody>
          <a:bodyPr wrap="square">
            <a:spAutoFit/>
          </a:bodyPr>
          <a:lstStyle/>
          <a:p>
            <a:pPr algn="ctr"/>
            <a:r>
              <a:rPr lang="en-IN" sz="4800" dirty="0">
                <a:latin typeface="Arial" panose="020B0604020202020204" pitchFamily="34" charset="0"/>
                <a:cs typeface="Arial" panose="020B0604020202020204" pitchFamily="34" charset="0"/>
              </a:rPr>
              <a:t>Conclusion </a:t>
            </a:r>
          </a:p>
        </p:txBody>
      </p:sp>
      <p:pic>
        <p:nvPicPr>
          <p:cNvPr id="15362" name="Picture 2" descr="Crypto Phishing Scams Reigned Supreme In 2023 - Crypto Daily">
            <a:extLst>
              <a:ext uri="{FF2B5EF4-FFF2-40B4-BE49-F238E27FC236}">
                <a16:creationId xmlns:a16="http://schemas.microsoft.com/office/drawing/2014/main" id="{7AB07A0B-BCF0-6E4B-2B7A-C26775936857}"/>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925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Phishing attack Simulation Services in India | Senselearner by Senselearner  Technologies Pvt Ltd - Issuu">
            <a:extLst>
              <a:ext uri="{FF2B5EF4-FFF2-40B4-BE49-F238E27FC236}">
                <a16:creationId xmlns:a16="http://schemas.microsoft.com/office/drawing/2014/main" id="{A78D5ADF-6D1F-5DC1-173C-D2DD70D21EFF}"/>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AA9E1E-D80E-577E-DE2C-4F7D816A6F74}"/>
              </a:ext>
            </a:extLst>
          </p:cNvPr>
          <p:cNvSpPr txBox="1"/>
          <p:nvPr/>
        </p:nvSpPr>
        <p:spPr>
          <a:xfrm>
            <a:off x="690880" y="3492861"/>
            <a:ext cx="6177280" cy="1015663"/>
          </a:xfrm>
          <a:prstGeom prst="rect">
            <a:avLst/>
          </a:prstGeom>
          <a:noFill/>
        </p:spPr>
        <p:txBody>
          <a:bodyPr wrap="square">
            <a:spAutoFit/>
          </a:bodyPr>
          <a:lstStyle/>
          <a:p>
            <a:r>
              <a:rPr lang="en-US" sz="2000" dirty="0"/>
              <a:t>ARATHI SHREE V</a:t>
            </a:r>
          </a:p>
          <a:p>
            <a:endParaRPr lang="en-US" sz="2000" dirty="0"/>
          </a:p>
          <a:p>
            <a:r>
              <a:rPr lang="en-US" sz="2000" dirty="0"/>
              <a:t>arathireddy2626@gmail.com</a:t>
            </a:r>
          </a:p>
        </p:txBody>
      </p:sp>
      <p:sp>
        <p:nvSpPr>
          <p:cNvPr id="11" name="TextBox 10">
            <a:extLst>
              <a:ext uri="{FF2B5EF4-FFF2-40B4-BE49-F238E27FC236}">
                <a16:creationId xmlns:a16="http://schemas.microsoft.com/office/drawing/2014/main" id="{6D9C528A-627C-7F65-EBB4-AB94A3A32371}"/>
              </a:ext>
            </a:extLst>
          </p:cNvPr>
          <p:cNvSpPr txBox="1"/>
          <p:nvPr/>
        </p:nvSpPr>
        <p:spPr>
          <a:xfrm>
            <a:off x="690880" y="2061701"/>
            <a:ext cx="5537200" cy="1938992"/>
          </a:xfrm>
          <a:prstGeom prst="rect">
            <a:avLst/>
          </a:prstGeom>
          <a:noFill/>
        </p:spPr>
        <p:txBody>
          <a:bodyPr wrap="square">
            <a:spAutoFit/>
          </a:bodyPr>
          <a:lstStyle/>
          <a:p>
            <a:r>
              <a:rPr lang="en-US" sz="6000" dirty="0"/>
              <a:t>Thank You</a:t>
            </a:r>
          </a:p>
          <a:p>
            <a:endParaRPr lang="en-US" sz="6000" dirty="0"/>
          </a:p>
        </p:txBody>
      </p:sp>
    </p:spTree>
    <p:extLst>
      <p:ext uri="{BB962C8B-B14F-4D97-AF65-F5344CB8AC3E}">
        <p14:creationId xmlns:p14="http://schemas.microsoft.com/office/powerpoint/2010/main" val="25476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p:txBody>
          <a:bodyPr>
            <a:normAutofit/>
          </a:bodyPr>
          <a:lstStyle/>
          <a:p>
            <a:r>
              <a:rPr lang="en-US" dirty="0"/>
              <a:t>Introduction</a:t>
            </a:r>
          </a:p>
          <a:p>
            <a:r>
              <a:rPr lang="en-US" dirty="0"/>
              <a:t>Types of phishing attacks</a:t>
            </a:r>
          </a:p>
          <a:p>
            <a:r>
              <a:rPr lang="en-US" dirty="0"/>
              <a:t>Recognizing Phishing Emails</a:t>
            </a:r>
          </a:p>
          <a:p>
            <a:r>
              <a:rPr lang="en-IN" dirty="0"/>
              <a:t>Avoiding Phishing Attacks</a:t>
            </a:r>
            <a:endParaRPr lang="en-US" dirty="0"/>
          </a:p>
          <a:p>
            <a:r>
              <a:rPr lang="en-IN" b="1" dirty="0"/>
              <a:t>Interactive Quiz</a:t>
            </a:r>
            <a:endParaRPr lang="en-IN" dirty="0"/>
          </a:p>
          <a:p>
            <a:endParaRPr lang="en-US" dirty="0"/>
          </a:p>
        </p:txBody>
      </p:sp>
      <p:pic>
        <p:nvPicPr>
          <p:cNvPr id="12" name="Picture 4" descr="Phishing Attacks Statistics &amp; Facts 2024 - Techopedia">
            <a:extLst>
              <a:ext uri="{FF2B5EF4-FFF2-40B4-BE49-F238E27FC236}">
                <a16:creationId xmlns:a16="http://schemas.microsoft.com/office/drawing/2014/main" id="{88A79BED-F699-59BA-7D87-ECA9A6745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640" y="955040"/>
            <a:ext cx="6548455" cy="4578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4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250456" y="3730688"/>
            <a:ext cx="6841067" cy="1627203"/>
          </a:xfrm>
          <a:noFill/>
        </p:spPr>
        <p:txBody>
          <a:bodyPr anchor="ctr"/>
          <a:lstStyle/>
          <a:p>
            <a:r>
              <a:rPr lang="en-US" sz="2800" dirty="0"/>
              <a:t>Phishing is a type of cyber attack where attackers impersonate legitimate organizations to steal sensitive information. They often use emails, social media, or websites to trick individuals into providing personal data,</a:t>
            </a:r>
            <a:r>
              <a:rPr lang="en-US" sz="1000" dirty="0"/>
              <a:t> </a:t>
            </a:r>
            <a:r>
              <a:rPr lang="en-US" sz="2400" dirty="0"/>
              <a:t>such as passwords and credit card numbers. </a:t>
            </a:r>
            <a:r>
              <a:rPr lang="en-US" sz="2800" dirty="0"/>
              <a:t>Understanding this tactic is the first step in prevention.</a:t>
            </a:r>
            <a:br>
              <a:rPr lang="en-US" dirty="0"/>
            </a:br>
            <a:endParaRPr lang="en-US" dirty="0"/>
          </a:p>
        </p:txBody>
      </p:sp>
      <p:pic>
        <p:nvPicPr>
          <p:cNvPr id="11" name="Picture Placeholder 15" descr="Data points digital background">
            <a:extLst>
              <a:ext uri="{FF2B5EF4-FFF2-40B4-BE49-F238E27FC236}">
                <a16:creationId xmlns:a16="http://schemas.microsoft.com/office/drawing/2014/main" id="{A496DCE5-C34A-22C2-A9D8-E90DFC8CE86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52" b="52"/>
          <a:stretch/>
        </p:blipFill>
        <p:spPr>
          <a:xfrm>
            <a:off x="0" y="4595"/>
            <a:ext cx="12192000" cy="1079714"/>
          </a:xfrm>
        </p:spPr>
      </p:pic>
      <p:sp>
        <p:nvSpPr>
          <p:cNvPr id="4" name="TextBox 3">
            <a:extLst>
              <a:ext uri="{FF2B5EF4-FFF2-40B4-BE49-F238E27FC236}">
                <a16:creationId xmlns:a16="http://schemas.microsoft.com/office/drawing/2014/main" id="{585CFF6A-E125-366B-3070-930186083FB4}"/>
              </a:ext>
            </a:extLst>
          </p:cNvPr>
          <p:cNvSpPr txBox="1"/>
          <p:nvPr/>
        </p:nvSpPr>
        <p:spPr>
          <a:xfrm>
            <a:off x="387006" y="1544270"/>
            <a:ext cx="6096000" cy="769441"/>
          </a:xfrm>
          <a:prstGeom prst="rect">
            <a:avLst/>
          </a:prstGeom>
          <a:noFill/>
        </p:spPr>
        <p:txBody>
          <a:bodyPr wrap="square">
            <a:spAutoFit/>
          </a:bodyPr>
          <a:lstStyle/>
          <a:p>
            <a:r>
              <a:rPr lang="en-IN" sz="4400" dirty="0"/>
              <a:t>What is Phishing?</a:t>
            </a:r>
          </a:p>
        </p:txBody>
      </p:sp>
      <p:sp>
        <p:nvSpPr>
          <p:cNvPr id="6" name="TextBox 5">
            <a:extLst>
              <a:ext uri="{FF2B5EF4-FFF2-40B4-BE49-F238E27FC236}">
                <a16:creationId xmlns:a16="http://schemas.microsoft.com/office/drawing/2014/main" id="{F1C51E9B-3ADC-CBA1-6DCB-DA9324FC4403}"/>
              </a:ext>
            </a:extLst>
          </p:cNvPr>
          <p:cNvSpPr txBox="1"/>
          <p:nvPr/>
        </p:nvSpPr>
        <p:spPr>
          <a:xfrm>
            <a:off x="1283389" y="60269"/>
            <a:ext cx="6096000" cy="923330"/>
          </a:xfrm>
          <a:prstGeom prst="rect">
            <a:avLst/>
          </a:prstGeom>
          <a:noFill/>
        </p:spPr>
        <p:txBody>
          <a:bodyPr wrap="square">
            <a:spAutoFit/>
          </a:bodyPr>
          <a:lstStyle/>
          <a:p>
            <a:r>
              <a:rPr lang="en-IN" sz="5400" b="1" dirty="0"/>
              <a:t>Introduction</a:t>
            </a:r>
          </a:p>
        </p:txBody>
      </p:sp>
      <p:pic>
        <p:nvPicPr>
          <p:cNvPr id="2052" name="Picture 4" descr="An illustration of an email with a phishing warning symbol, highlighting the dangers of phishing emails.">
            <a:extLst>
              <a:ext uri="{FF2B5EF4-FFF2-40B4-BE49-F238E27FC236}">
                <a16:creationId xmlns:a16="http://schemas.microsoft.com/office/drawing/2014/main" id="{F47964B7-5632-E702-AC7A-F0D90A69F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011" y="1544269"/>
            <a:ext cx="4627722" cy="453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748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25455" y="-1721610"/>
            <a:ext cx="6911355" cy="3155900"/>
          </a:xfrm>
          <a:noFill/>
        </p:spPr>
        <p:txBody>
          <a:bodyPr>
            <a:noAutofit/>
          </a:bodyPr>
          <a:lstStyle/>
          <a:p>
            <a:r>
              <a:rPr lang="en-IN" b="1" dirty="0">
                <a:latin typeface="Arial" panose="020B0604020202020204" pitchFamily="34" charset="0"/>
                <a:cs typeface="Arial" panose="020B0604020202020204" pitchFamily="34" charset="0"/>
              </a:rPr>
              <a:t>Importance of Phishing Awareness</a:t>
            </a:r>
            <a:endParaRPr lang="en-US"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AF6957F-D0BA-65A2-03A9-42C928693F81}"/>
              </a:ext>
            </a:extLst>
          </p:cNvPr>
          <p:cNvSpPr txBox="1"/>
          <p:nvPr/>
        </p:nvSpPr>
        <p:spPr>
          <a:xfrm>
            <a:off x="338667" y="1938712"/>
            <a:ext cx="6756400" cy="38472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Phishing awareness is vital because it helps prevent data breaches, protects financial assets, and safeguards both personal and professional information. It reduces the impact of social engineering, enhances overall cybersecurity, and prevents malware and ransomware infections. Additionally, it fosters a security-conscious culture, reduces recovery costs, and educates users on best practices. Overall, awareness training empowers individuals and organizations to recognize and avoid phishing attacks, ensuring better protection against cyber threats.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0" name="Picture Placeholder 9">
            <a:extLst>
              <a:ext uri="{FF2B5EF4-FFF2-40B4-BE49-F238E27FC236}">
                <a16:creationId xmlns:a16="http://schemas.microsoft.com/office/drawing/2014/main" id="{721AB8A9-0FA7-A741-7184-BA985FE18BA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349" b="12349"/>
          <a:stretch>
            <a:fillRect/>
          </a:stretch>
        </p:blipFill>
        <p:spPr>
          <a:xfrm>
            <a:off x="7059613" y="1198980"/>
            <a:ext cx="5132387" cy="5132387"/>
          </a:xfrm>
        </p:spPr>
      </p:pic>
    </p:spTree>
    <p:extLst>
      <p:ext uri="{BB962C8B-B14F-4D97-AF65-F5344CB8AC3E}">
        <p14:creationId xmlns:p14="http://schemas.microsoft.com/office/powerpoint/2010/main" val="13885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IN" sz="5400" dirty="0"/>
              <a:t>Types of Phishing Attacks</a:t>
            </a:r>
            <a:endParaRPr lang="en-US" dirty="0"/>
          </a:p>
        </p:txBody>
      </p:sp>
      <p:pic>
        <p:nvPicPr>
          <p:cNvPr id="5122" name="Picture 2" descr="5 Phishing Statistics That Should Scare You - Global Learning Systems">
            <a:extLst>
              <a:ext uri="{FF2B5EF4-FFF2-40B4-BE49-F238E27FC236}">
                <a16:creationId xmlns:a16="http://schemas.microsoft.com/office/drawing/2014/main" id="{857E6EDC-6AD4-A840-27E9-5456ABC74E3F}"/>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661651" y="899830"/>
            <a:ext cx="9499807" cy="505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51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B9334B6-4387-11E4-3BEA-800219C72743}"/>
              </a:ext>
            </a:extLst>
          </p:cNvPr>
          <p:cNvSpPr txBox="1"/>
          <p:nvPr/>
        </p:nvSpPr>
        <p:spPr>
          <a:xfrm>
            <a:off x="518948" y="4769186"/>
            <a:ext cx="11523758" cy="2800767"/>
          </a:xfrm>
          <a:prstGeom prst="rect">
            <a:avLst/>
          </a:prstGeom>
          <a:noFill/>
        </p:spPr>
        <p:txBody>
          <a:bodyPr wrap="square">
            <a:spAutoFit/>
          </a:bodyPr>
          <a:lstStyle/>
          <a:p>
            <a:r>
              <a:rPr lang="en-US" sz="2000" dirty="0"/>
              <a:t>The most common form, where attackers send fraudulent emails that appear to come from legitimate sources. These emails often contain malicious links or attachments designed to steal personal information.</a:t>
            </a:r>
          </a:p>
          <a:p>
            <a:r>
              <a:rPr lang="en-US" sz="2000" dirty="0"/>
              <a:t>Example: An email claiming to be from a bank asking you to verify your account information by clicking a link.</a:t>
            </a:r>
          </a:p>
          <a:p>
            <a:r>
              <a:rPr kumimoji="0" lang="en-US" altLang="en-US" sz="2000" i="0" u="none" strike="noStrike" cap="none" normalizeH="0" baseline="0" dirty="0">
                <a:ln>
                  <a:noFill/>
                </a:ln>
                <a:solidFill>
                  <a:schemeClr val="tx1"/>
                </a:solidFill>
                <a:effectLst/>
                <a:latin typeface="Arial" panose="020B0604020202020204" pitchFamily="34" charset="0"/>
              </a:rPr>
              <a:t>1.Create a Fake Email</a:t>
            </a:r>
            <a:r>
              <a:rPr kumimoji="0" lang="en-US" altLang="en-US" sz="2000" b="0" i="0" u="none" strike="noStrike" cap="none" normalizeH="0" baseline="0" dirty="0">
                <a:ln>
                  <a:noFill/>
                </a:ln>
                <a:solidFill>
                  <a:schemeClr val="tx1"/>
                </a:solidFill>
                <a:effectLst/>
                <a:latin typeface="Arial" panose="020B0604020202020204" pitchFamily="34" charset="0"/>
              </a:rPr>
              <a:t>: Design a deceptive email that looks like it’s from a trusted source.</a:t>
            </a:r>
          </a:p>
          <a:p>
            <a:r>
              <a:rPr kumimoji="0" lang="en-US" altLang="en-US" sz="2000" i="0" u="none" strike="noStrike" cap="none" normalizeH="0" baseline="0" dirty="0">
                <a:ln>
                  <a:noFill/>
                </a:ln>
                <a:solidFill>
                  <a:schemeClr val="tx1"/>
                </a:solidFill>
                <a:effectLst/>
                <a:latin typeface="Arial" panose="020B0604020202020204" pitchFamily="34" charset="0"/>
              </a:rPr>
              <a:t>2.Trick the Victim: </a:t>
            </a:r>
            <a:r>
              <a:rPr kumimoji="0" lang="en-US" altLang="en-US" sz="2000" b="0" i="0" u="none" strike="noStrike" cap="none" normalizeH="0" baseline="0" dirty="0">
                <a:ln>
                  <a:noFill/>
                </a:ln>
                <a:solidFill>
                  <a:schemeClr val="tx1"/>
                </a:solidFill>
                <a:effectLst/>
                <a:latin typeface="Arial" panose="020B0604020202020204" pitchFamily="34" charset="0"/>
              </a:rPr>
              <a:t>Include a malicious link or attachment to steal information or install malware when clicked.</a:t>
            </a:r>
          </a:p>
          <a:p>
            <a:pPr>
              <a:buFont typeface="Arial" panose="020B0604020202020204" pitchFamily="34" charset="0"/>
              <a:buChar char="•"/>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a:buFont typeface="Arial" panose="020B0604020202020204" pitchFamily="34" charset="0"/>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a:p>
            <a:r>
              <a:rPr kumimoji="0" lang="en-US" altLang="en-US" sz="1800" b="1" i="0" u="none" strike="noStrike" cap="none" normalizeH="0" baseline="0" dirty="0">
                <a:ln>
                  <a:noFill/>
                </a:ln>
                <a:solidFill>
                  <a:schemeClr val="tx1"/>
                </a:solidFill>
                <a:effectLst/>
                <a:latin typeface="Arial" panose="020B0604020202020204" pitchFamily="34" charset="0"/>
              </a:rPr>
              <a:t> </a:t>
            </a:r>
            <a:endParaRPr lang="en-US" dirty="0"/>
          </a:p>
        </p:txBody>
      </p:sp>
      <p:pic>
        <p:nvPicPr>
          <p:cNvPr id="4099" name="Picture 3" descr="What is Phishing Attack? Types and Examples">
            <a:extLst>
              <a:ext uri="{FF2B5EF4-FFF2-40B4-BE49-F238E27FC236}">
                <a16:creationId xmlns:a16="http://schemas.microsoft.com/office/drawing/2014/main" id="{CAEDEE45-5FA0-88A9-70DD-F2F51A6BEC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884" y="1023710"/>
            <a:ext cx="6686232" cy="34991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C7EEE0-3155-354C-C3F4-6C41BBF0C48C}"/>
              </a:ext>
            </a:extLst>
          </p:cNvPr>
          <p:cNvSpPr txBox="1"/>
          <p:nvPr/>
        </p:nvSpPr>
        <p:spPr>
          <a:xfrm>
            <a:off x="518948" y="315761"/>
            <a:ext cx="6096000" cy="584775"/>
          </a:xfrm>
          <a:prstGeom prst="rect">
            <a:avLst/>
          </a:prstGeom>
          <a:noFill/>
        </p:spPr>
        <p:txBody>
          <a:bodyPr wrap="square">
            <a:spAutoFit/>
          </a:bodyPr>
          <a:lstStyle/>
          <a:p>
            <a:r>
              <a:rPr lang="en-US" sz="3200" b="1" dirty="0">
                <a:latin typeface="Arial" panose="020B0604020202020204" pitchFamily="34" charset="0"/>
                <a:cs typeface="Arial" panose="020B0604020202020204" pitchFamily="34" charset="0"/>
              </a:rPr>
              <a:t>1. Email Phishing</a:t>
            </a:r>
          </a:p>
        </p:txBody>
      </p:sp>
    </p:spTree>
    <p:extLst>
      <p:ext uri="{BB962C8B-B14F-4D97-AF65-F5344CB8AC3E}">
        <p14:creationId xmlns:p14="http://schemas.microsoft.com/office/powerpoint/2010/main" val="652841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a:xfrm>
            <a:off x="452540" y="3969036"/>
            <a:ext cx="11090274" cy="1332000"/>
          </a:xfrm>
        </p:spPr>
        <p:txBody>
          <a:bodyPr>
            <a:noAutofit/>
          </a:bodyPr>
          <a:lstStyle/>
          <a:p>
            <a:pPr marL="0" marR="0" lvl="0" indent="0" algn="l" defTabSz="914400" rtl="0" eaLnBrk="0" fontAlgn="base" latinLnBrk="0" hangingPunct="0">
              <a:lnSpc>
                <a:spcPct val="100000"/>
              </a:lnSpc>
              <a:spcBef>
                <a:spcPct val="0"/>
              </a:spcBef>
              <a:spcAft>
                <a:spcPct val="0"/>
              </a:spcAft>
              <a:buClrTx/>
              <a:buSzTx/>
              <a:tabLst/>
            </a:pPr>
            <a:br>
              <a:rPr lang="en-US" sz="2000" b="1" dirty="0">
                <a:latin typeface="Arial" panose="020B0604020202020204" pitchFamily="34" charset="0"/>
                <a:cs typeface="Arial" panose="020B0604020202020204" pitchFamily="34" charset="0"/>
              </a:rPr>
            </a:br>
            <a:r>
              <a:rPr lang="en-US" sz="1900" dirty="0">
                <a:latin typeface="Arial" panose="020B0604020202020204" pitchFamily="34" charset="0"/>
                <a:cs typeface="Arial" panose="020B0604020202020204" pitchFamily="34" charset="0"/>
              </a:rPr>
              <a:t>Targeted phishing attacks directed at specific individuals or organizations. Attackers gather information about the target to craft personalized messages that appear more credible.</a:t>
            </a:r>
            <a:br>
              <a:rPr lang="en-US" sz="1900" dirty="0">
                <a:latin typeface="Arial" panose="020B0604020202020204" pitchFamily="34" charset="0"/>
                <a:cs typeface="Arial" panose="020B0604020202020204" pitchFamily="34" charset="0"/>
              </a:rPr>
            </a:br>
            <a:r>
              <a:rPr lang="en-US" sz="1900" b="1" dirty="0">
                <a:latin typeface="Arial" panose="020B0604020202020204" pitchFamily="34" charset="0"/>
                <a:cs typeface="Arial" panose="020B0604020202020204" pitchFamily="34" charset="0"/>
              </a:rPr>
              <a:t>Example</a:t>
            </a:r>
            <a:r>
              <a:rPr lang="en-US" sz="1900" dirty="0">
                <a:latin typeface="Arial" panose="020B0604020202020204" pitchFamily="34" charset="0"/>
                <a:cs typeface="Arial" panose="020B0604020202020204" pitchFamily="34" charset="0"/>
              </a:rPr>
              <a:t>: An email that looks like it’s from your company’s IT department asking for your login credentials, tailored to your job role.</a:t>
            </a:r>
            <a:br>
              <a:rPr lang="en-US" sz="1900" dirty="0">
                <a:latin typeface="Arial" panose="020B0604020202020204" pitchFamily="34" charset="0"/>
                <a:cs typeface="Arial" panose="020B0604020202020204" pitchFamily="34" charset="0"/>
              </a:rPr>
            </a:br>
            <a:r>
              <a:rPr lang="en-US" sz="1900" dirty="0">
                <a:latin typeface="Arial" panose="020B0604020202020204" pitchFamily="34" charset="0"/>
                <a:cs typeface="Arial" panose="020B0604020202020204" pitchFamily="34" charset="0"/>
              </a:rPr>
              <a:t>1.</a:t>
            </a:r>
            <a:r>
              <a:rPr kumimoji="0" lang="en-US" altLang="en-US" sz="1900" i="0" u="none" strike="noStrike" cap="none" normalizeH="0" baseline="0" dirty="0">
                <a:ln>
                  <a:noFill/>
                </a:ln>
                <a:solidFill>
                  <a:schemeClr val="tx1"/>
                </a:solidFill>
                <a:effectLst/>
                <a:latin typeface="Arial" panose="020B0604020202020204" pitchFamily="34" charset="0"/>
              </a:rPr>
              <a:t>Research the Target: Gather detailed information about the individual or organization to create a personalized and convincing message.</a:t>
            </a:r>
            <a:br>
              <a:rPr kumimoji="0" lang="en-US" altLang="en-US" sz="1900" i="0" u="none" strike="noStrike" cap="none" normalizeH="0" baseline="0" dirty="0">
                <a:ln>
                  <a:noFill/>
                </a:ln>
                <a:solidFill>
                  <a:schemeClr val="tx1"/>
                </a:solidFill>
                <a:effectLst/>
                <a:latin typeface="Arial" panose="020B0604020202020204" pitchFamily="34" charset="0"/>
              </a:rPr>
            </a:br>
            <a:r>
              <a:rPr kumimoji="0" lang="en-US" altLang="en-US" sz="1900" i="0" u="none" strike="noStrike" cap="none" normalizeH="0" baseline="0" dirty="0">
                <a:ln>
                  <a:noFill/>
                </a:ln>
                <a:solidFill>
                  <a:schemeClr val="tx1"/>
                </a:solidFill>
                <a:effectLst/>
                <a:latin typeface="Arial" panose="020B0604020202020204" pitchFamily="34" charset="0"/>
              </a:rPr>
              <a:t>2.Send a Targeted Email: </a:t>
            </a:r>
            <a:r>
              <a:rPr kumimoji="0" lang="en-US" altLang="en-US" sz="1900" b="0" i="0" u="none" strike="noStrike" cap="none" normalizeH="0" baseline="0" dirty="0">
                <a:ln>
                  <a:noFill/>
                </a:ln>
                <a:solidFill>
                  <a:schemeClr val="tx1"/>
                </a:solidFill>
                <a:effectLst/>
                <a:latin typeface="Arial" panose="020B0604020202020204" pitchFamily="34" charset="0"/>
              </a:rPr>
              <a:t>Craft and send a customized email designed to trick the target into revealing sensitive information or performing a specific action.</a:t>
            </a:r>
            <a:br>
              <a:rPr kumimoji="0" lang="en-US" altLang="en-US" sz="2000" b="0" i="0" u="none" strike="noStrike" cap="none" normalizeH="0" baseline="0" dirty="0">
                <a:ln>
                  <a:noFill/>
                </a:ln>
                <a:solidFill>
                  <a:schemeClr val="tx1"/>
                </a:solidFill>
                <a:effectLst/>
                <a:latin typeface="Arial" panose="020B0604020202020204" pitchFamily="34" charset="0"/>
              </a:rPr>
            </a:br>
            <a:br>
              <a:rPr lang="en-US" sz="2000" dirty="0">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4BFFE83-55BF-962C-8C19-114E4E22FB98}"/>
              </a:ext>
            </a:extLst>
          </p:cNvPr>
          <p:cNvSpPr txBox="1"/>
          <p:nvPr/>
        </p:nvSpPr>
        <p:spPr>
          <a:xfrm>
            <a:off x="550863" y="238121"/>
            <a:ext cx="6096000" cy="584775"/>
          </a:xfrm>
          <a:prstGeom prst="rect">
            <a:avLst/>
          </a:prstGeom>
          <a:noFill/>
        </p:spPr>
        <p:txBody>
          <a:bodyPr wrap="square">
            <a:spAutoFit/>
          </a:bodyPr>
          <a:lstStyle/>
          <a:p>
            <a:r>
              <a:rPr lang="en-US" sz="3200" b="1" dirty="0">
                <a:latin typeface="Arial" panose="020B0604020202020204" pitchFamily="34" charset="0"/>
                <a:cs typeface="Arial" panose="020B0604020202020204" pitchFamily="34" charset="0"/>
              </a:rPr>
              <a:t>2.Spear Phishing</a:t>
            </a:r>
            <a:endParaRPr lang="en-IN" sz="3200" dirty="0"/>
          </a:p>
        </p:txBody>
      </p:sp>
      <p:sp>
        <p:nvSpPr>
          <p:cNvPr id="13" name="AutoShape 7" descr="How to Identify Spear Phishing? - SOCRadar® Cyber Intelligence Inc.">
            <a:extLst>
              <a:ext uri="{FF2B5EF4-FFF2-40B4-BE49-F238E27FC236}">
                <a16:creationId xmlns:a16="http://schemas.microsoft.com/office/drawing/2014/main" id="{BBFE3E96-2337-EC09-FD0B-9E7C4C97A6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9" descr="How to Identify Spear Phishing? - SOCRadar® Cyber Intelligence Inc.">
            <a:extLst>
              <a:ext uri="{FF2B5EF4-FFF2-40B4-BE49-F238E27FC236}">
                <a16:creationId xmlns:a16="http://schemas.microsoft.com/office/drawing/2014/main" id="{FF52BE8A-D930-4AD6-D15A-8CD935BECB25}"/>
              </a:ext>
            </a:extLst>
          </p:cNvPr>
          <p:cNvSpPr>
            <a:spLocks noChangeAspect="1" noChangeArrowheads="1"/>
          </p:cNvSpPr>
          <p:nvPr/>
        </p:nvSpPr>
        <p:spPr bwMode="auto">
          <a:xfrm>
            <a:off x="3234813" y="567813"/>
            <a:ext cx="4837471" cy="31659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57" name="Picture 13" descr="Anatomy of a Spear Phishing Attack | FRSecure">
            <a:extLst>
              <a:ext uri="{FF2B5EF4-FFF2-40B4-BE49-F238E27FC236}">
                <a16:creationId xmlns:a16="http://schemas.microsoft.com/office/drawing/2014/main" id="{79FAA7E7-7822-6139-370E-9431B9CF9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748" y="822896"/>
            <a:ext cx="5943600" cy="33432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18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p:txBody>
          <a:bodyPr>
            <a:normAutofit fontScale="90000"/>
          </a:bodyPr>
          <a:lstStyle/>
          <a:p>
            <a:r>
              <a:rPr lang="en-IN" sz="3200" dirty="0">
                <a:latin typeface="Arial" panose="020B0604020202020204" pitchFamily="34" charset="0"/>
                <a:cs typeface="Arial" panose="020B0604020202020204" pitchFamily="34" charset="0"/>
              </a:rPr>
              <a:t>3. </a:t>
            </a:r>
            <a:r>
              <a:rPr lang="en-IN" sz="3200" b="1" dirty="0">
                <a:latin typeface="Arial" panose="020B0604020202020204" pitchFamily="34" charset="0"/>
                <a:cs typeface="Arial" panose="020B0604020202020204" pitchFamily="34" charset="0"/>
              </a:rPr>
              <a:t>Whaling</a:t>
            </a:r>
            <a:br>
              <a:rPr lang="en-IN" sz="3200" b="1" dirty="0">
                <a:latin typeface="Arial" panose="020B0604020202020204" pitchFamily="34" charset="0"/>
                <a:cs typeface="Arial" panose="020B0604020202020204" pitchFamily="34" charset="0"/>
              </a:rPr>
            </a:br>
            <a:br>
              <a:rPr lang="en-IN" sz="3200" b="1" dirty="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FD28028-A443-0AC8-BB13-9AE7BC3F99AA}"/>
              </a:ext>
            </a:extLst>
          </p:cNvPr>
          <p:cNvSpPr txBox="1"/>
          <p:nvPr/>
        </p:nvSpPr>
        <p:spPr>
          <a:xfrm>
            <a:off x="550863" y="3969293"/>
            <a:ext cx="11454581" cy="318548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                                A form of spear phishing aimed at high-profile individuals such as executives or senior officials within an organization. These attacks often involve highly customized and convincing messages.</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Example</a:t>
            </a:r>
            <a:r>
              <a:rPr kumimoji="0" lang="en-US" altLang="en-US" b="0" i="0" u="none" strike="noStrike" cap="none" normalizeH="0" baseline="0" dirty="0">
                <a:ln>
                  <a:noFill/>
                </a:ln>
                <a:solidFill>
                  <a:schemeClr val="tx1"/>
                </a:solidFill>
                <a:effectLst/>
                <a:latin typeface="Arial" panose="020B0604020202020204" pitchFamily="34" charset="0"/>
              </a:rPr>
              <a:t>: An email that appears to come from a trusted board member requesting sensitive financial information. </a:t>
            </a:r>
          </a:p>
          <a:p>
            <a:pPr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Arial" panose="020B0604020202020204" pitchFamily="34" charset="0"/>
              </a:rPr>
              <a:t>1.Identify the Target</a:t>
            </a:r>
            <a:r>
              <a:rPr kumimoji="0" lang="en-US" altLang="en-US" b="0" i="0" u="none" strike="noStrike" cap="none" normalizeH="0" baseline="0" dirty="0">
                <a:ln>
                  <a:noFill/>
                </a:ln>
                <a:solidFill>
                  <a:schemeClr val="tx1"/>
                </a:solidFill>
                <a:effectLst/>
                <a:latin typeface="Arial" panose="020B0604020202020204" pitchFamily="34" charset="0"/>
              </a:rPr>
              <a:t>: Research high-profile individuals, such as executives or senior officials, to understand their roles, interests, and communication styles.</a:t>
            </a:r>
          </a:p>
          <a:p>
            <a:pPr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Arial" panose="020B0604020202020204" pitchFamily="34" charset="0"/>
              </a:rPr>
              <a:t>2.Craft a Convincing Email</a:t>
            </a:r>
            <a:r>
              <a:rPr kumimoji="0" lang="en-US" altLang="en-US" b="0" i="0" u="none" strike="noStrike" cap="none" normalizeH="0" baseline="0" dirty="0">
                <a:ln>
                  <a:noFill/>
                </a:ln>
                <a:solidFill>
                  <a:schemeClr val="tx1"/>
                </a:solidFill>
                <a:effectLst/>
                <a:latin typeface="Arial" panose="020B0604020202020204" pitchFamily="34" charset="0"/>
              </a:rPr>
              <a:t>: Create a highly personalized and convincing email that appears to come from a trusted source, aiming to deceive the target into disclosing sensitive information or making significant decisions.</a:t>
            </a:r>
          </a:p>
          <a:p>
            <a:pPr eaLnBrk="0" fontAlgn="base" hangingPunct="0">
              <a:spcBef>
                <a:spcPct val="0"/>
              </a:spcBef>
              <a:spcAft>
                <a:spcPct val="0"/>
              </a:spcAft>
              <a:buFontTx/>
              <a:buChar char="•"/>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7FA176CD-3B2C-7D60-561C-D7008F632050}"/>
              </a:ext>
            </a:extLst>
          </p:cNvPr>
          <p:cNvSpPr>
            <a:spLocks noChangeArrowheads="1"/>
          </p:cNvSpPr>
          <p:nvPr/>
        </p:nvSpPr>
        <p:spPr bwMode="auto">
          <a:xfrm>
            <a:off x="0" y="-3231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72" name="Picture 4" descr="Spear phishing and whaling phishing">
            <a:extLst>
              <a:ext uri="{FF2B5EF4-FFF2-40B4-BE49-F238E27FC236}">
                <a16:creationId xmlns:a16="http://schemas.microsoft.com/office/drawing/2014/main" id="{BB1AA3B2-6646-89C4-A4BB-F214CBE40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086" y="1068661"/>
            <a:ext cx="5237828" cy="30157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460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662A9A8-64DD-D47D-8354-258CEEA5893F}"/>
              </a:ext>
            </a:extLst>
          </p:cNvPr>
          <p:cNvSpPr txBox="1"/>
          <p:nvPr/>
        </p:nvSpPr>
        <p:spPr>
          <a:xfrm>
            <a:off x="658762" y="316779"/>
            <a:ext cx="6096000" cy="584775"/>
          </a:xfrm>
          <a:prstGeom prst="rect">
            <a:avLst/>
          </a:prstGeom>
          <a:noFill/>
        </p:spPr>
        <p:txBody>
          <a:bodyPr wrap="square">
            <a:spAutoFit/>
          </a:bodyPr>
          <a:lstStyle/>
          <a:p>
            <a:r>
              <a:rPr lang="en-US" sz="3200" b="1" dirty="0">
                <a:latin typeface="Arial" panose="020B0604020202020204" pitchFamily="34" charset="0"/>
                <a:cs typeface="Arial" panose="020B0604020202020204" pitchFamily="34" charset="0"/>
              </a:rPr>
              <a:t>4. Smishing (SMS Phishing)</a:t>
            </a:r>
          </a:p>
        </p:txBody>
      </p:sp>
      <p:sp>
        <p:nvSpPr>
          <p:cNvPr id="10" name="TextBox 9">
            <a:extLst>
              <a:ext uri="{FF2B5EF4-FFF2-40B4-BE49-F238E27FC236}">
                <a16:creationId xmlns:a16="http://schemas.microsoft.com/office/drawing/2014/main" id="{AB1B866F-794F-2784-8FAF-438D1D2D5FA6}"/>
              </a:ext>
            </a:extLst>
          </p:cNvPr>
          <p:cNvSpPr txBox="1"/>
          <p:nvPr/>
        </p:nvSpPr>
        <p:spPr>
          <a:xfrm>
            <a:off x="471949" y="4403607"/>
            <a:ext cx="11720051" cy="2862322"/>
          </a:xfrm>
          <a:prstGeom prst="rect">
            <a:avLst/>
          </a:prstGeom>
          <a:noFill/>
        </p:spPr>
        <p:txBody>
          <a:bodyPr wrap="square">
            <a:spAutoFit/>
          </a:bodyPr>
          <a:lstStyle/>
          <a:p>
            <a:r>
              <a:rPr lang="en-US" dirty="0"/>
              <a:t>                     Phishing attacks conducted via text messages (SMS). These messages often contain links or requests for personal information.</a:t>
            </a:r>
          </a:p>
          <a:p>
            <a:r>
              <a:rPr lang="en-US" b="1" dirty="0"/>
              <a:t>Example</a:t>
            </a:r>
            <a:r>
              <a:rPr lang="en-US" dirty="0"/>
              <a:t>: A text message claiming that your account is locked and prompting you to click a link to verify your identity.</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1.Create a Deceptive SMS</a:t>
            </a:r>
            <a:r>
              <a:rPr kumimoji="0" lang="en-US" altLang="en-US" b="0" i="0" u="none" strike="noStrike" cap="none" normalizeH="0" baseline="0" dirty="0">
                <a:ln>
                  <a:noFill/>
                </a:ln>
                <a:solidFill>
                  <a:schemeClr val="tx1"/>
                </a:solidFill>
                <a:effectLst/>
                <a:latin typeface="Arial" panose="020B0604020202020204" pitchFamily="34" charset="0"/>
              </a:rPr>
              <a:t>: Craft a text message that appears to come from a legitimate source, such as a bank or service provider, often with urgent or enticing language to prompt action.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2.Send the SMS and Trick the Victim</a:t>
            </a:r>
            <a:r>
              <a:rPr kumimoji="0" lang="en-US" altLang="en-US" b="0" i="0" u="none" strike="noStrike" cap="none" normalizeH="0" baseline="0" dirty="0">
                <a:ln>
                  <a:noFill/>
                </a:ln>
                <a:solidFill>
                  <a:schemeClr val="tx1"/>
                </a:solidFill>
                <a:effectLst/>
                <a:latin typeface="Arial" panose="020B0604020202020204" pitchFamily="34" charset="0"/>
              </a:rPr>
              <a:t>: Send the message with a malicious link or request for personal information. When the recipient interacts with the link or responds, their information is captured or their device is compromised.</a:t>
            </a:r>
          </a:p>
          <a:p>
            <a:pPr>
              <a:buFont typeface="Arial" panose="020B0604020202020204" pitchFamily="34" charset="0"/>
              <a:buChar char="•"/>
            </a:pPr>
            <a:endParaRPr lang="en-US" sz="1800" dirty="0"/>
          </a:p>
          <a:p>
            <a:pPr>
              <a:buFont typeface="Arial" panose="020B0604020202020204" pitchFamily="34" charset="0"/>
              <a:buChar char="•"/>
            </a:pPr>
            <a:endParaRPr lang="en-US" sz="1800" dirty="0"/>
          </a:p>
        </p:txBody>
      </p:sp>
      <p:pic>
        <p:nvPicPr>
          <p:cNvPr id="8195" name="Picture 3" descr="What's the Difference Between Smishing and Vishing? | Terranova Security">
            <a:extLst>
              <a:ext uri="{FF2B5EF4-FFF2-40B4-BE49-F238E27FC236}">
                <a16:creationId xmlns:a16="http://schemas.microsoft.com/office/drawing/2014/main" id="{A09268E0-029C-8C30-4937-D9D3029DE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332" y="1037816"/>
            <a:ext cx="5369335" cy="30769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99901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3DFloatVTI</Template>
  <TotalTime>3622</TotalTime>
  <Words>1534</Words>
  <Application>Microsoft Office PowerPoint</Application>
  <PresentationFormat>Widescreen</PresentationFormat>
  <Paragraphs>106</Paragraphs>
  <Slides>18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Gill Sans MT</vt:lpstr>
      <vt:lpstr>Walbaum Display</vt:lpstr>
      <vt:lpstr>3DFloatVTI</vt:lpstr>
      <vt:lpstr>Phishing awareness Training </vt:lpstr>
      <vt:lpstr>Agenda</vt:lpstr>
      <vt:lpstr>Phishing is a type of cyber attack where attackers impersonate legitimate organizations to steal sensitive information. They often use emails, social media, or websites to trick individuals into providing personal data, such as passwords and credit card numbers. Understanding this tactic is the first step in prevention. </vt:lpstr>
      <vt:lpstr>Importance of Phishing Awareness</vt:lpstr>
      <vt:lpstr>Types of Phishing Attacks</vt:lpstr>
      <vt:lpstr>PowerPoint Presentation</vt:lpstr>
      <vt:lpstr> Targeted phishing attacks directed at specific individuals or organizations. Attackers gather information about the target to craft personalized messages that appear more credible. Example: An email that looks like it’s from your company’s IT department asking for your login credentials, tailored to your job role. 1.Research the Target: Gather detailed information about the individual or organization to create a personalized and convincing message. 2.Send a Targeted Email: Craft and send a customized email designed to trick the target into revealing sensitive information or performing a specific action.   </vt:lpstr>
      <vt:lpstr>3. Whaling  </vt:lpstr>
      <vt:lpstr>PowerPoint Presentation</vt:lpstr>
      <vt:lpstr>5. Vishing (Voice Phishing) </vt:lpstr>
      <vt:lpstr>PowerPoint Presentation</vt:lpstr>
      <vt:lpstr>PowerPoint Presentation</vt:lpstr>
      <vt:lpstr>.Recognizing Phishing Emails</vt:lpstr>
      <vt:lpstr>Tips to protect yourself from phishing attacks</vt:lpstr>
      <vt:lpstr>PowerPoint Presentation</vt:lpstr>
      <vt:lpstr>what to do if u receive a phishing phone call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ARATHI SHREE REDDY</dc:creator>
  <cp:lastModifiedBy>ARATHI SHREE REDDY</cp:lastModifiedBy>
  <cp:revision>2</cp:revision>
  <dcterms:created xsi:type="dcterms:W3CDTF">2023-12-19T21:03:45Z</dcterms:created>
  <dcterms:modified xsi:type="dcterms:W3CDTF">2024-08-06T19:45:26Z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